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61" r:id="rId3"/>
    <p:sldId id="274" r:id="rId4"/>
    <p:sldId id="266" r:id="rId5"/>
    <p:sldId id="264" r:id="rId6"/>
    <p:sldId id="275" r:id="rId7"/>
    <p:sldId id="277" r:id="rId8"/>
    <p:sldId id="278" r:id="rId9"/>
    <p:sldId id="257" r:id="rId10"/>
    <p:sldId id="279" r:id="rId11"/>
    <p:sldId id="265" r:id="rId12"/>
    <p:sldId id="280" r:id="rId13"/>
    <p:sldId id="262" r:id="rId14"/>
    <p:sldId id="259" r:id="rId15"/>
    <p:sldId id="281" r:id="rId16"/>
    <p:sldId id="258" r:id="rId17"/>
    <p:sldId id="282" r:id="rId18"/>
    <p:sldId id="268" r:id="rId19"/>
    <p:sldId id="269" r:id="rId20"/>
    <p:sldId id="270" r:id="rId21"/>
    <p:sldId id="271" r:id="rId22"/>
    <p:sldId id="272" r:id="rId23"/>
    <p:sldId id="273" r:id="rId24"/>
    <p:sldId id="28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04" d="100"/>
          <a:sy n="104" d="100"/>
        </p:scale>
        <p:origin x="-792"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632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10417-3DC3-D448-B587-530AE16D136A}" type="datetimeFigureOut">
              <a:rPr lang="en-US" smtClean="0"/>
              <a:t>4/14/13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BED0F-4651-C849-93C4-63C483A24E7F}" type="slidenum">
              <a:rPr lang="en-US" smtClean="0"/>
              <a:t>‹#›</a:t>
            </a:fld>
            <a:endParaRPr lang="en-US"/>
          </a:p>
        </p:txBody>
      </p:sp>
    </p:spTree>
    <p:extLst>
      <p:ext uri="{BB962C8B-B14F-4D97-AF65-F5344CB8AC3E}">
        <p14:creationId xmlns:p14="http://schemas.microsoft.com/office/powerpoint/2010/main" val="30070755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We now say that learning science is like learning a second language.</a:t>
            </a:r>
          </a:p>
          <a:p>
            <a:r>
              <a:rPr lang="en-US">
                <a:latin typeface="Arial" charset="0"/>
                <a:ea typeface="ＭＳ Ｐゴシック" charset="0"/>
                <a:cs typeface="ＭＳ Ｐゴシック" charset="0"/>
              </a:rPr>
              <a:t>SLIDE</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I think that this is SO interesting.  I have a couple of examples of interview data that I’m not going to show now, but I would be glad to share with you later.</a:t>
            </a:r>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27D7D8-36DE-134A-AA23-995DE4E38F90}" type="slidenum">
              <a:rPr lang="en-US" sz="1200"/>
              <a:pPr eaLnBrk="1" hangingPunct="1"/>
              <a:t>17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I have been fascinated by a book written by Daniel Kahneman, a psychologist who won the Nobel Prize in Economics for his work showing how people are NOT rational decision makers, and in predictable ways.</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SLIDE</a:t>
            </a: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F09F5B-5D1D-AA46-A688-1C23C440E057}" type="slidenum">
              <a:rPr lang="en-US" sz="1200"/>
              <a:pPr eaLnBrk="1" hangingPunct="1"/>
              <a:t>18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If you meet this woman, your System 1 will have you instantly prepared for angry words.  It’s probably good that we don’t spend our time considering what other data we might need, or what other explanations there might be for why she looks the way she does.</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System 1 also supports persistence in the face of adversity.</a:t>
            </a:r>
          </a:p>
        </p:txBody>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DDD3B5-B5E1-C64B-A0A3-149ABC41212A}" type="slidenum">
              <a:rPr lang="en-US" sz="1200"/>
              <a:pPr eaLnBrk="1" hangingPunct="1"/>
              <a:t>19</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But System 1 produces incorrect perceptions and conclusions just as quickly and confidently as correct ones.</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SLIDE</a:t>
            </a:r>
          </a:p>
        </p:txBody>
      </p:sp>
      <p:sp>
        <p:nvSpPr>
          <p:cNvPr id="532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9AA077-9FF2-0D4F-BC92-06C8E320B0CD}" type="slidenum">
              <a:rPr lang="en-US" sz="1200"/>
              <a:pPr eaLnBrk="1" hangingPunct="1"/>
              <a:t>20</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Kahneman devotes over 500 pages to explicating how System 1 works, and when and how it fails us.</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Here are 6 ways that he describes.</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SLIDE</a:t>
            </a:r>
          </a:p>
        </p:txBody>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C11C077-E790-E14B-8918-27324E0E45EB}" type="slidenum">
              <a:rPr lang="en-US" sz="1200"/>
              <a:pPr eaLnBrk="1" hangingPunct="1"/>
              <a:t>21</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Here’s what I consider a key insight from Kahneman:  The order in which these systems work.</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SLIDE</a:t>
            </a:r>
          </a:p>
        </p:txBody>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209381A-6329-1444-AF8F-664417990443}" type="slidenum">
              <a:rPr lang="en-US" sz="1200"/>
              <a:pPr eaLnBrk="1" hangingPunct="1"/>
              <a:t>22</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And here’s a key contrast between Kahneman’s description of “normal” cognition and how scientific communities engage in collective inquiry.</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SLIDE</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It’s particularly interesting to match up the strategies of scientific communities against Kahneman’s list of ways that System 1 goes wrong.  The norms of science really do work strongly against the normal mistakes that System 1 makes.</a:t>
            </a:r>
          </a:p>
        </p:txBody>
      </p:sp>
      <p:sp>
        <p:nvSpPr>
          <p:cNvPr id="593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889AA5-C4A3-074A-ADCE-2CCAB5B24086}" type="slidenum">
              <a:rPr lang="en-US" sz="1200"/>
              <a:pPr eaLnBrk="1" hangingPunct="1"/>
              <a:t>23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B13955-0F6C-7444-AAFB-C6EFC909DF71}"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155332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3955-0F6C-7444-AAFB-C6EFC909DF71}"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357145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3955-0F6C-7444-AAFB-C6EFC909DF71}"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424392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B13955-0F6C-7444-AAFB-C6EFC909DF71}"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256405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13955-0F6C-7444-AAFB-C6EFC909DF71}" type="datetimeFigureOut">
              <a:rPr lang="en-US" smtClean="0"/>
              <a:t>4/14/13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220029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B13955-0F6C-7444-AAFB-C6EFC909DF71}"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377052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B13955-0F6C-7444-AAFB-C6EFC909DF71}" type="datetimeFigureOut">
              <a:rPr lang="en-US" smtClean="0"/>
              <a:t>4/14/13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75965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B13955-0F6C-7444-AAFB-C6EFC909DF71}" type="datetimeFigureOut">
              <a:rPr lang="en-US" smtClean="0"/>
              <a:t>4/14/13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266883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13955-0F6C-7444-AAFB-C6EFC909DF71}" type="datetimeFigureOut">
              <a:rPr lang="en-US" smtClean="0"/>
              <a:t>4/14/13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273931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3955-0F6C-7444-AAFB-C6EFC909DF71}"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413604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13955-0F6C-7444-AAFB-C6EFC909DF71}" type="datetimeFigureOut">
              <a:rPr lang="en-US" smtClean="0"/>
              <a:t>4/14/13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046F9-0E6B-604B-A382-54D04B8BF465}" type="slidenum">
              <a:rPr lang="en-US" smtClean="0"/>
              <a:t>‹#›</a:t>
            </a:fld>
            <a:endParaRPr lang="en-US"/>
          </a:p>
        </p:txBody>
      </p:sp>
    </p:spTree>
    <p:extLst>
      <p:ext uri="{BB962C8B-B14F-4D97-AF65-F5344CB8AC3E}">
        <p14:creationId xmlns:p14="http://schemas.microsoft.com/office/powerpoint/2010/main" val="2836479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13955-0F6C-7444-AAFB-C6EFC909DF71}" type="datetimeFigureOut">
              <a:rPr lang="en-US" smtClean="0"/>
              <a:t>4/14/13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046F9-0E6B-604B-A382-54D04B8BF465}" type="slidenum">
              <a:rPr lang="en-US" smtClean="0"/>
              <a:t>‹#›</a:t>
            </a:fld>
            <a:endParaRPr lang="en-US"/>
          </a:p>
        </p:txBody>
      </p:sp>
    </p:spTree>
    <p:extLst>
      <p:ext uri="{BB962C8B-B14F-4D97-AF65-F5344CB8AC3E}">
        <p14:creationId xmlns:p14="http://schemas.microsoft.com/office/powerpoint/2010/main" val="227422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Good Books I Can Recommend</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solidFill>
                  <a:schemeClr val="tx1"/>
                </a:solidFill>
              </a:rPr>
              <a:t>Distinguished Contributions Award Presentation</a:t>
            </a:r>
          </a:p>
          <a:p>
            <a:r>
              <a:rPr lang="en-US" dirty="0" smtClean="0">
                <a:solidFill>
                  <a:schemeClr val="tx1"/>
                </a:solidFill>
              </a:rPr>
              <a:t>Andy </a:t>
            </a:r>
            <a:r>
              <a:rPr lang="en-US" dirty="0" smtClean="0">
                <a:solidFill>
                  <a:schemeClr val="tx1"/>
                </a:solidFill>
              </a:rPr>
              <a:t>Anderson</a:t>
            </a:r>
          </a:p>
          <a:p>
            <a:r>
              <a:rPr lang="en-US" dirty="0" smtClean="0">
                <a:solidFill>
                  <a:schemeClr val="tx1"/>
                </a:solidFill>
              </a:rPr>
              <a:t>NARST Conference, 2013</a:t>
            </a:r>
            <a:endParaRPr lang="en-US" dirty="0">
              <a:solidFill>
                <a:schemeClr val="tx1"/>
              </a:solidFill>
            </a:endParaRPr>
          </a:p>
        </p:txBody>
      </p:sp>
    </p:spTree>
    <p:extLst>
      <p:ext uri="{BB962C8B-B14F-4D97-AF65-F5344CB8AC3E}">
        <p14:creationId xmlns:p14="http://schemas.microsoft.com/office/powerpoint/2010/main" val="2047815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Last Conceptual Change Article</a:t>
            </a:r>
            <a:endParaRPr lang="en-US" sz="2400" dirty="0"/>
          </a:p>
        </p:txBody>
      </p:sp>
      <p:sp>
        <p:nvSpPr>
          <p:cNvPr id="3" name="Content Placeholder 2"/>
          <p:cNvSpPr>
            <a:spLocks noGrp="1"/>
          </p:cNvSpPr>
          <p:nvPr>
            <p:ph idx="1"/>
          </p:nvPr>
        </p:nvSpPr>
        <p:spPr/>
        <p:txBody>
          <a:bodyPr/>
          <a:lstStyle/>
          <a:p>
            <a:r>
              <a:rPr lang="en-US" dirty="0" smtClean="0"/>
              <a:t>Lee, O., </a:t>
            </a:r>
            <a:r>
              <a:rPr lang="en-US" dirty="0" err="1" smtClean="0"/>
              <a:t>Eichinger</a:t>
            </a:r>
            <a:r>
              <a:rPr lang="en-US" dirty="0" smtClean="0"/>
              <a:t>, D., Anderson, C. W., </a:t>
            </a:r>
            <a:r>
              <a:rPr lang="en-US" dirty="0" err="1" smtClean="0"/>
              <a:t>Berkheimer</a:t>
            </a:r>
            <a:r>
              <a:rPr lang="en-US" dirty="0" smtClean="0"/>
              <a:t>, G. D., &amp; Blakeslee, T. D.  (1993). Changing middle school students' conceptions of matter and molecules.  </a:t>
            </a:r>
            <a:r>
              <a:rPr lang="en-US" i="1" dirty="0" smtClean="0"/>
              <a:t>Journal of Research in Science Teaching, 30(3), </a:t>
            </a:r>
            <a:r>
              <a:rPr lang="en-US" dirty="0" smtClean="0"/>
              <a:t>249-270.</a:t>
            </a:r>
            <a:r>
              <a:rPr lang="en-US" dirty="0" smtClean="0">
                <a:effectLst/>
              </a:rPr>
              <a:t> </a:t>
            </a:r>
          </a:p>
          <a:p>
            <a:r>
              <a:rPr lang="en-US" dirty="0" smtClean="0"/>
              <a:t>Matter and Molecules unit</a:t>
            </a:r>
          </a:p>
        </p:txBody>
      </p:sp>
    </p:spTree>
    <p:extLst>
      <p:ext uri="{BB962C8B-B14F-4D97-AF65-F5344CB8AC3E}">
        <p14:creationId xmlns:p14="http://schemas.microsoft.com/office/powerpoint/2010/main" val="413486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Experiential Learning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Wertsch</a:t>
            </a:r>
            <a:r>
              <a:rPr lang="en-US" dirty="0"/>
              <a:t>, J.  (1985). </a:t>
            </a:r>
            <a:r>
              <a:rPr lang="en-US" dirty="0" err="1"/>
              <a:t>Vygotsky</a:t>
            </a:r>
            <a:r>
              <a:rPr lang="en-US" dirty="0"/>
              <a:t> and the social formation of mind.  Cambridge, MA:  Harvard University Press.</a:t>
            </a:r>
          </a:p>
          <a:p>
            <a:pPr marL="0" indent="0">
              <a:buNone/>
            </a:pPr>
            <a:r>
              <a:rPr lang="en-US" dirty="0" err="1"/>
              <a:t>Wertsch</a:t>
            </a:r>
            <a:r>
              <a:rPr lang="en-US" dirty="0"/>
              <a:t>, J. V.  (1991). Voices of the mind:  A sociocultural approach to mediated action.  Cambridge, MA:  Harvard University Press.</a:t>
            </a:r>
            <a:r>
              <a:rPr lang="en-US" dirty="0" smtClean="0">
                <a:effectLst/>
              </a:rPr>
              <a:t> </a:t>
            </a:r>
          </a:p>
          <a:p>
            <a:r>
              <a:rPr lang="en-US" dirty="0" smtClean="0"/>
              <a:t>How are knowledge, practice, and language interconnected?</a:t>
            </a:r>
          </a:p>
          <a:p>
            <a:r>
              <a:rPr lang="en-US" dirty="0" smtClean="0"/>
              <a:t>How do we learn from other people?</a:t>
            </a:r>
          </a:p>
          <a:p>
            <a:r>
              <a:rPr lang="en-US" dirty="0" smtClean="0"/>
              <a:t>National languages and social languages.</a:t>
            </a:r>
            <a:endParaRPr lang="en-US" dirty="0"/>
          </a:p>
        </p:txBody>
      </p:sp>
    </p:spTree>
    <p:extLst>
      <p:ext uri="{BB962C8B-B14F-4D97-AF65-F5344CB8AC3E}">
        <p14:creationId xmlns:p14="http://schemas.microsoft.com/office/powerpoint/2010/main" val="1296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Michigan Essential Goals </a:t>
            </a:r>
            <a:r>
              <a:rPr lang="en-US" sz="3600" dirty="0"/>
              <a:t>and </a:t>
            </a:r>
            <a:r>
              <a:rPr lang="en-US" sz="3600" dirty="0" smtClean="0"/>
              <a:t>Objectives </a:t>
            </a:r>
            <a:r>
              <a:rPr lang="en-US" sz="3600" dirty="0"/>
              <a:t>for </a:t>
            </a:r>
            <a:r>
              <a:rPr lang="en-US" sz="3600" dirty="0" smtClean="0"/>
              <a:t>Science Education (1991)</a:t>
            </a:r>
            <a:endParaRPr lang="en-US" sz="36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810" y="1319577"/>
            <a:ext cx="6797250" cy="5198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041894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Heath, S. B.  (1983). </a:t>
            </a:r>
            <a:r>
              <a:rPr lang="en-US" sz="2800" i="1" dirty="0" smtClean="0"/>
              <a:t>Ways with words:  Language, life, and work in communities and classrooms.</a:t>
            </a:r>
            <a:endParaRPr lang="en-US" sz="2800" i="1" dirty="0"/>
          </a:p>
        </p:txBody>
      </p:sp>
      <p:sp>
        <p:nvSpPr>
          <p:cNvPr id="3" name="Content Placeholder 2"/>
          <p:cNvSpPr>
            <a:spLocks noGrp="1"/>
          </p:cNvSpPr>
          <p:nvPr>
            <p:ph idx="1"/>
          </p:nvPr>
        </p:nvSpPr>
        <p:spPr/>
        <p:txBody>
          <a:bodyPr/>
          <a:lstStyle/>
          <a:p>
            <a:r>
              <a:rPr lang="en-US" dirty="0" smtClean="0"/>
              <a:t>How is our knowledge embedded in our practices and ways of talking?</a:t>
            </a:r>
          </a:p>
          <a:p>
            <a:r>
              <a:rPr lang="en-US" dirty="0" smtClean="0"/>
              <a:t>How is privilege passed from one generation to the next?</a:t>
            </a:r>
          </a:p>
          <a:p>
            <a:r>
              <a:rPr lang="en-US" dirty="0" smtClean="0"/>
              <a:t>How can we tap into students’ funds of knowledge?</a:t>
            </a:r>
            <a:endParaRPr lang="en-US" dirty="0"/>
          </a:p>
        </p:txBody>
      </p:sp>
    </p:spTree>
    <p:extLst>
      <p:ext uri="{BB962C8B-B14F-4D97-AF65-F5344CB8AC3E}">
        <p14:creationId xmlns:p14="http://schemas.microsoft.com/office/powerpoint/2010/main" val="306044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Identity, and Learning</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ea typeface="ＭＳ Ｐゴシック" charset="-128"/>
                <a:cs typeface="ＭＳ Ｐゴシック" charset="-128"/>
              </a:rPr>
              <a:t>Discourse:</a:t>
            </a:r>
            <a:r>
              <a:rPr lang="en-US" dirty="0" smtClean="0">
                <a:ea typeface="ＭＳ Ｐゴシック" charset="-128"/>
                <a:cs typeface="ＭＳ Ｐゴシック" charset="-128"/>
              </a:rPr>
              <a:t> “a socially accepted association among ways of using language, of thinking, and of acting that can be used to identify oneself as a member of a socially meaningful group” (</a:t>
            </a:r>
            <a:r>
              <a:rPr lang="en-US" dirty="0" smtClean="0"/>
              <a:t>Gee, J. P.  (1991). What is literacy?  In C. Mitchell and K. </a:t>
            </a:r>
            <a:r>
              <a:rPr lang="en-US" dirty="0" err="1" smtClean="0"/>
              <a:t>Weiler</a:t>
            </a:r>
            <a:r>
              <a:rPr lang="en-US" dirty="0" smtClean="0"/>
              <a:t> (eds.),  Rewriting literacy:  Culture and the discourse of the other. New York:  Bergin &amp; Garvey, </a:t>
            </a:r>
            <a:r>
              <a:rPr lang="en-US" dirty="0" smtClean="0">
                <a:ea typeface="ＭＳ Ｐゴシック" charset="-128"/>
                <a:cs typeface="ＭＳ Ｐゴシック" charset="-128"/>
              </a:rPr>
              <a:t>p. 3) </a:t>
            </a:r>
          </a:p>
          <a:p>
            <a:r>
              <a:rPr lang="en-US" dirty="0" err="1"/>
              <a:t>Kurth</a:t>
            </a:r>
            <a:r>
              <a:rPr lang="en-US" dirty="0"/>
              <a:t>, L., Anderson, C. W., &amp; </a:t>
            </a:r>
            <a:r>
              <a:rPr lang="en-US" dirty="0" err="1"/>
              <a:t>Palincsar</a:t>
            </a:r>
            <a:r>
              <a:rPr lang="en-US" dirty="0"/>
              <a:t>, A. S.  (2002). The case of Carla:  Dilemmas of helping all students to understand science.  </a:t>
            </a:r>
            <a:r>
              <a:rPr lang="en-US" i="1" dirty="0"/>
              <a:t>Science Education, 86(3),</a:t>
            </a:r>
            <a:r>
              <a:rPr lang="en-US" dirty="0"/>
              <a:t> 287-313.</a:t>
            </a:r>
            <a:r>
              <a:rPr lang="en-US" dirty="0" smtClean="0">
                <a:effectLst/>
              </a:rPr>
              <a:t> </a:t>
            </a:r>
            <a:endParaRPr lang="en-US" dirty="0" smtClean="0">
              <a:ea typeface="ＭＳ Ｐゴシック" charset="-128"/>
              <a:cs typeface="ＭＳ Ｐゴシック" charset="-128"/>
            </a:endParaRPr>
          </a:p>
          <a:p>
            <a:endParaRPr lang="en-US" dirty="0" smtClean="0">
              <a:ea typeface="ＭＳ Ｐゴシック" charset="-128"/>
              <a:cs typeface="ＭＳ Ｐゴシック" charset="-128"/>
            </a:endParaRPr>
          </a:p>
        </p:txBody>
      </p:sp>
    </p:spTree>
    <p:extLst>
      <p:ext uri="{BB962C8B-B14F-4D97-AF65-F5344CB8AC3E}">
        <p14:creationId xmlns:p14="http://schemas.microsoft.com/office/powerpoint/2010/main" val="2955192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New Ideas</a:t>
            </a:r>
            <a:endParaRPr lang="en-US" dirty="0"/>
          </a:p>
        </p:txBody>
      </p:sp>
      <p:sp>
        <p:nvSpPr>
          <p:cNvPr id="3" name="Content Placeholder 2"/>
          <p:cNvSpPr>
            <a:spLocks noGrp="1"/>
          </p:cNvSpPr>
          <p:nvPr>
            <p:ph idx="1"/>
          </p:nvPr>
        </p:nvSpPr>
        <p:spPr/>
        <p:txBody>
          <a:bodyPr/>
          <a:lstStyle/>
          <a:p>
            <a:r>
              <a:rPr lang="en-US" dirty="0" smtClean="0"/>
              <a:t>Environmental science literacy as a way to address the “depth vs. breadth” problem: citizenship as a core goal of science education</a:t>
            </a:r>
          </a:p>
          <a:p>
            <a:r>
              <a:rPr lang="en-US" dirty="0" smtClean="0"/>
              <a:t>Learning progressions as a way to integrate cognitive and sociocultural insights (but still more cognitive than sociocultural)</a:t>
            </a:r>
            <a:endParaRPr lang="en-US" dirty="0"/>
          </a:p>
        </p:txBody>
      </p:sp>
    </p:spTree>
    <p:extLst>
      <p:ext uri="{BB962C8B-B14F-4D97-AF65-F5344CB8AC3E}">
        <p14:creationId xmlns:p14="http://schemas.microsoft.com/office/powerpoint/2010/main" val="351264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Pinker, S.  (2007). </a:t>
            </a:r>
            <a:r>
              <a:rPr lang="en-US" sz="3600" i="1" dirty="0"/>
              <a:t>The stuff of thought: Language as a window into human </a:t>
            </a:r>
            <a:r>
              <a:rPr lang="en-US" sz="3600" i="1" dirty="0" smtClean="0"/>
              <a:t>nature</a:t>
            </a:r>
            <a:endParaRPr lang="en-US" sz="3600" i="1" dirty="0"/>
          </a:p>
        </p:txBody>
      </p:sp>
      <p:sp>
        <p:nvSpPr>
          <p:cNvPr id="3" name="Content Placeholder 2"/>
          <p:cNvSpPr>
            <a:spLocks noGrp="1"/>
          </p:cNvSpPr>
          <p:nvPr>
            <p:ph idx="1"/>
          </p:nvPr>
        </p:nvSpPr>
        <p:spPr/>
        <p:txBody>
          <a:bodyPr>
            <a:normAutofit fontScale="92500" lnSpcReduction="20000"/>
          </a:bodyPr>
          <a:lstStyle/>
          <a:p>
            <a:r>
              <a:rPr lang="en-US" dirty="0"/>
              <a:t>There is a theory of space and time embedded in the way we use words.  There is a theory of matter and causality, too. … These conceptions… add up to a distinctively human model of reality, which differs in major ways from the objective understanding of reality eked out by our best science and logic.  Though these ideas are woven into language, their roots are deeper than language itself.  They lay out the ground rules for how we understand our surroundings…</a:t>
            </a:r>
            <a:r>
              <a:rPr lang="en-US" dirty="0" smtClean="0">
                <a:effectLst/>
              </a:rPr>
              <a:t> Pinker, </a:t>
            </a:r>
            <a:r>
              <a:rPr lang="en-US" i="1" dirty="0" smtClean="0">
                <a:effectLst/>
              </a:rPr>
              <a:t>The Stuff of Thought, </a:t>
            </a:r>
            <a:r>
              <a:rPr lang="en-US" dirty="0" smtClean="0">
                <a:effectLst/>
              </a:rPr>
              <a:t>page vii.</a:t>
            </a:r>
            <a:endParaRPr lang="en-US" dirty="0"/>
          </a:p>
        </p:txBody>
      </p:sp>
    </p:spTree>
    <p:extLst>
      <p:ext uri="{BB962C8B-B14F-4D97-AF65-F5344CB8AC3E}">
        <p14:creationId xmlns:p14="http://schemas.microsoft.com/office/powerpoint/2010/main" val="368663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pPr>
              <a:defRPr/>
            </a:pPr>
            <a:r>
              <a:rPr lang="en-US" sz="3600" smtClean="0">
                <a:ea typeface="ＭＳ Ｐゴシック" charset="-128"/>
                <a:cs typeface="ＭＳ Ｐゴシック" charset="-128"/>
              </a:rPr>
              <a:t>Contrasts between Force-dynamic and Scientific Discourse (Pinker, Talmy)</a:t>
            </a:r>
          </a:p>
        </p:txBody>
      </p:sp>
      <p:sp>
        <p:nvSpPr>
          <p:cNvPr id="31747" name="Content Placeholder 2"/>
          <p:cNvSpPr>
            <a:spLocks noGrp="1"/>
          </p:cNvSpPr>
          <p:nvPr>
            <p:ph idx="1"/>
          </p:nvPr>
        </p:nvSpPr>
        <p:spPr>
          <a:xfrm>
            <a:off x="457200" y="1447800"/>
            <a:ext cx="8229600" cy="4953000"/>
          </a:xfrm>
        </p:spPr>
        <p:txBody>
          <a:bodyPr/>
          <a:lstStyle/>
          <a:p>
            <a:pPr>
              <a:lnSpc>
                <a:spcPct val="70000"/>
              </a:lnSpc>
            </a:pPr>
            <a:r>
              <a:rPr lang="en-US" sz="2700" b="1" i="1">
                <a:latin typeface="Arial" charset="0"/>
                <a:ea typeface="ＭＳ Ｐゴシック" charset="0"/>
                <a:cs typeface="ＭＳ Ｐゴシック" charset="0"/>
              </a:rPr>
              <a:t>Force-dynamic discourse</a:t>
            </a:r>
            <a:r>
              <a:rPr lang="en-US" sz="2700" i="1">
                <a:latin typeface="Arial" charset="0"/>
                <a:ea typeface="ＭＳ Ｐゴシック" charset="0"/>
                <a:cs typeface="ＭＳ Ｐゴシック" charset="0"/>
              </a:rPr>
              <a:t>:</a:t>
            </a:r>
            <a:r>
              <a:rPr lang="en-US" sz="2700">
                <a:latin typeface="Arial" charset="0"/>
                <a:ea typeface="ＭＳ Ｐゴシック" charset="0"/>
                <a:cs typeface="ＭＳ Ｐゴシック" charset="0"/>
              </a:rPr>
              <a:t> </a:t>
            </a:r>
            <a:r>
              <a:rPr lang="en-US" sz="2700" b="1">
                <a:latin typeface="Arial" charset="0"/>
                <a:ea typeface="ＭＳ Ｐゴシック" charset="0"/>
                <a:cs typeface="ＭＳ Ｐゴシック" charset="0"/>
              </a:rPr>
              <a:t>Actors</a:t>
            </a:r>
            <a:r>
              <a:rPr lang="en-US" sz="2700">
                <a:latin typeface="Arial" charset="0"/>
                <a:ea typeface="ＭＳ Ｐゴシック" charset="0"/>
                <a:cs typeface="ＭＳ Ｐゴシック" charset="0"/>
              </a:rPr>
              <a:t> (e.g., animals, plants, machines) make things happen with the help of enablers that satisfy their “needs.”</a:t>
            </a:r>
          </a:p>
          <a:p>
            <a:pPr lvl="1">
              <a:lnSpc>
                <a:spcPct val="70000"/>
              </a:lnSpc>
            </a:pPr>
            <a:r>
              <a:rPr lang="en-US" sz="2400">
                <a:latin typeface="Arial" charset="0"/>
                <a:ea typeface="ＭＳ Ｐゴシック" charset="0"/>
              </a:rPr>
              <a:t>This is everyone’s “first language” that we have to master in order to speak grammatical English (or French, Spanish, Chinese, etc.)</a:t>
            </a:r>
          </a:p>
          <a:p>
            <a:pPr>
              <a:lnSpc>
                <a:spcPct val="70000"/>
              </a:lnSpc>
            </a:pPr>
            <a:r>
              <a:rPr lang="en-US" sz="2700" b="1" i="1">
                <a:latin typeface="Arial" charset="0"/>
                <a:ea typeface="ＭＳ Ｐゴシック" charset="0"/>
                <a:cs typeface="ＭＳ Ｐゴシック" charset="0"/>
              </a:rPr>
              <a:t>Scientific discourse</a:t>
            </a:r>
            <a:r>
              <a:rPr lang="en-US" sz="2700" i="1">
                <a:latin typeface="Arial" charset="0"/>
                <a:ea typeface="ＭＳ Ｐゴシック" charset="0"/>
                <a:cs typeface="ＭＳ Ｐゴシック" charset="0"/>
              </a:rPr>
              <a:t>:</a:t>
            </a:r>
            <a:r>
              <a:rPr lang="en-US" sz="2700">
                <a:latin typeface="Arial" charset="0"/>
                <a:ea typeface="ＭＳ Ｐゴシック" charset="0"/>
                <a:cs typeface="ＭＳ Ｐゴシック" charset="0"/>
              </a:rPr>
              <a:t> </a:t>
            </a:r>
            <a:r>
              <a:rPr lang="en-US" sz="2700" b="1">
                <a:latin typeface="Arial" charset="0"/>
                <a:ea typeface="ＭＳ Ｐゴシック" charset="0"/>
                <a:cs typeface="ＭＳ Ｐゴシック" charset="0"/>
              </a:rPr>
              <a:t>Systems</a:t>
            </a:r>
            <a:r>
              <a:rPr lang="en-US" sz="2700">
                <a:latin typeface="Arial" charset="0"/>
                <a:ea typeface="ＭＳ Ｐゴシック" charset="0"/>
                <a:cs typeface="ＭＳ Ｐゴシック" charset="0"/>
              </a:rPr>
              <a:t> are composed of enduring entities (e.g., matter, energy) which change according to laws or principles (e.g., conservation laws)</a:t>
            </a:r>
          </a:p>
          <a:p>
            <a:pPr lvl="1">
              <a:lnSpc>
                <a:spcPct val="70000"/>
              </a:lnSpc>
            </a:pPr>
            <a:r>
              <a:rPr lang="en-US" sz="2400">
                <a:latin typeface="Arial" charset="0"/>
                <a:ea typeface="ＭＳ Ｐゴシック" charset="0"/>
              </a:rPr>
              <a:t>This is a “second language” that is powerful for analyzing the material world</a:t>
            </a:r>
          </a:p>
          <a:p>
            <a:pPr>
              <a:lnSpc>
                <a:spcPct val="70000"/>
              </a:lnSpc>
            </a:pPr>
            <a:r>
              <a:rPr lang="en-US" sz="2700">
                <a:latin typeface="Arial" charset="0"/>
                <a:ea typeface="ＭＳ Ｐゴシック" charset="0"/>
                <a:cs typeface="ＭＳ Ｐゴシック" charset="0"/>
              </a:rPr>
              <a:t>We often have the illusion of communication because speakers of these languages use the same words with different meanings (e.g., energy, carbon, nutrient, etc.)</a:t>
            </a:r>
          </a:p>
        </p:txBody>
      </p:sp>
    </p:spTree>
    <p:extLst>
      <p:ext uri="{BB962C8B-B14F-4D97-AF65-F5344CB8AC3E}">
        <p14:creationId xmlns:p14="http://schemas.microsoft.com/office/powerpoint/2010/main" val="3536074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228600" y="76200"/>
            <a:ext cx="8686800" cy="1066800"/>
          </a:xfrm>
        </p:spPr>
        <p:txBody>
          <a:bodyPr>
            <a:normAutofit fontScale="90000"/>
          </a:bodyPr>
          <a:lstStyle/>
          <a:p>
            <a:r>
              <a:rPr lang="en-US" sz="3600">
                <a:latin typeface="Arial" charset="0"/>
                <a:ea typeface="ＭＳ Ｐゴシック" charset="0"/>
                <a:cs typeface="ＭＳ Ｐゴシック" charset="0"/>
              </a:rPr>
              <a:t>Daniel Kahneman, </a:t>
            </a:r>
            <a:r>
              <a:rPr lang="en-US" sz="3600" i="1">
                <a:latin typeface="Arial" charset="0"/>
                <a:ea typeface="ＭＳ Ｐゴシック" charset="0"/>
                <a:cs typeface="ＭＳ Ｐゴシック" charset="0"/>
              </a:rPr>
              <a:t>Thinking Fast and Slow</a:t>
            </a:r>
            <a:r>
              <a:rPr lang="en-US" sz="3600">
                <a:latin typeface="Arial" charset="0"/>
                <a:ea typeface="ＭＳ Ｐゴシック" charset="0"/>
                <a:cs typeface="ＭＳ Ｐゴシック" charset="0"/>
              </a:rPr>
              <a:t>: The Psychology of False Certainty</a:t>
            </a:r>
          </a:p>
        </p:txBody>
      </p:sp>
      <p:sp>
        <p:nvSpPr>
          <p:cNvPr id="3" name="Content Placeholder 2"/>
          <p:cNvSpPr>
            <a:spLocks noGrp="1"/>
          </p:cNvSpPr>
          <p:nvPr>
            <p:ph idx="1"/>
          </p:nvPr>
        </p:nvSpPr>
        <p:spPr/>
        <p:txBody>
          <a:bodyPr>
            <a:normAutofit fontScale="92500"/>
          </a:bodyPr>
          <a:lstStyle/>
          <a:p>
            <a:pPr marL="0" indent="0">
              <a:buFontTx/>
              <a:buNone/>
              <a:defRPr/>
            </a:pPr>
            <a:r>
              <a:rPr lang="en-US" dirty="0"/>
              <a:t>M</a:t>
            </a:r>
            <a:r>
              <a:rPr lang="en-US" dirty="0" smtClean="0"/>
              <a:t>etaphor </a:t>
            </a:r>
            <a:r>
              <a:rPr lang="en-US" dirty="0"/>
              <a:t>of our minds working with a dual processing system:</a:t>
            </a:r>
          </a:p>
          <a:p>
            <a:pPr>
              <a:defRPr/>
            </a:pPr>
            <a:r>
              <a:rPr lang="en-US" dirty="0"/>
              <a:t>System 1 (thinking fast) instantly and subconsciously fits what we see and know about the world into perceptions and narrative frameworks. </a:t>
            </a:r>
          </a:p>
          <a:p>
            <a:pPr>
              <a:defRPr/>
            </a:pPr>
            <a:r>
              <a:rPr lang="en-US" dirty="0"/>
              <a:t>System 2 (thinking slow) allows us with conscious effort to question and modify the perceptions and narratives that System 1 gives to us.</a:t>
            </a:r>
          </a:p>
          <a:p>
            <a:pPr marL="0" indent="0">
              <a:buFontTx/>
              <a:buNone/>
              <a:defRPr/>
            </a:pPr>
            <a:endParaRPr lang="en-US" dirty="0"/>
          </a:p>
        </p:txBody>
      </p:sp>
    </p:spTree>
    <p:extLst>
      <p:ext uri="{BB962C8B-B14F-4D97-AF65-F5344CB8AC3E}">
        <p14:creationId xmlns:p14="http://schemas.microsoft.com/office/powerpoint/2010/main" val="15372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atin typeface="Arial" charset="0"/>
                <a:ea typeface="ＭＳ Ｐゴシック" charset="0"/>
                <a:cs typeface="ＭＳ Ｐゴシック" charset="0"/>
              </a:rPr>
              <a:t>Advantages of System 1</a:t>
            </a:r>
          </a:p>
        </p:txBody>
      </p:sp>
      <p:sp>
        <p:nvSpPr>
          <p:cNvPr id="50178" name="Content Placeholder 4"/>
          <p:cNvSpPr>
            <a:spLocks noGrp="1"/>
          </p:cNvSpPr>
          <p:nvPr>
            <p:ph sz="half" idx="2"/>
          </p:nvPr>
        </p:nvSpPr>
        <p:spPr/>
        <p:txBody>
          <a:bodyPr/>
          <a:lstStyle/>
          <a:p>
            <a:r>
              <a:rPr lang="en-US">
                <a:latin typeface="Arial" charset="0"/>
                <a:ea typeface="ＭＳ Ｐゴシック" charset="0"/>
                <a:cs typeface="ＭＳ Ｐゴシック" charset="0"/>
              </a:rPr>
              <a:t>Enables quick, decisive action based on incomplete data</a:t>
            </a:r>
          </a:p>
          <a:p>
            <a:r>
              <a:rPr lang="en-US">
                <a:latin typeface="Arial" charset="0"/>
                <a:ea typeface="ＭＳ Ｐゴシック" charset="0"/>
                <a:cs typeface="ＭＳ Ｐゴシック" charset="0"/>
              </a:rPr>
              <a:t>Enables us to persist when the odds are against us</a:t>
            </a:r>
          </a:p>
          <a:p>
            <a:endParaRPr lang="en-US">
              <a:latin typeface="Arial" charset="0"/>
              <a:ea typeface="ＭＳ Ｐゴシック" charset="0"/>
              <a:cs typeface="ＭＳ Ｐゴシック" charset="0"/>
            </a:endParaRPr>
          </a:p>
        </p:txBody>
      </p:sp>
      <p:pic>
        <p:nvPicPr>
          <p:cNvPr id="50179" name="Content Placeholder 5"/>
          <p:cNvPicPr>
            <a:picLocks noGrp="1"/>
          </p:cNvPicPr>
          <p:nvPr>
            <p:ph sz="half" idx="1"/>
          </p:nvPr>
        </p:nvPicPr>
        <p:blipFill>
          <a:blip r:embed="rId3">
            <a:extLst>
              <a:ext uri="{28A0092B-C50C-407E-A947-70E740481C1C}">
                <a14:useLocalDpi xmlns:a14="http://schemas.microsoft.com/office/drawing/2010/main" val="0"/>
              </a:ext>
            </a:extLst>
          </a:blip>
          <a:srcRect t="12720" b="12720"/>
          <a:stretch>
            <a:fillRect/>
          </a:stretch>
        </p:blipFill>
        <p:spPr/>
      </p:pic>
    </p:spTree>
    <p:extLst>
      <p:ext uri="{BB962C8B-B14F-4D97-AF65-F5344CB8AC3E}">
        <p14:creationId xmlns:p14="http://schemas.microsoft.com/office/powerpoint/2010/main" val="128550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Kuhn, T.  (1962). </a:t>
            </a:r>
            <a:r>
              <a:rPr lang="en-US" i="1" dirty="0" smtClean="0"/>
              <a:t>The structure of scientific revolutions</a:t>
            </a:r>
            <a:endParaRPr lang="en-US" i="1" dirty="0"/>
          </a:p>
        </p:txBody>
      </p:sp>
      <p:sp>
        <p:nvSpPr>
          <p:cNvPr id="3" name="Content Placeholder 2"/>
          <p:cNvSpPr>
            <a:spLocks noGrp="1"/>
          </p:cNvSpPr>
          <p:nvPr>
            <p:ph idx="1"/>
          </p:nvPr>
        </p:nvSpPr>
        <p:spPr/>
        <p:txBody>
          <a:bodyPr/>
          <a:lstStyle/>
          <a:p>
            <a:r>
              <a:rPr lang="en-US" dirty="0" smtClean="0"/>
              <a:t>On what basis can we claim that scientific knowledge is “true?”</a:t>
            </a:r>
          </a:p>
          <a:p>
            <a:r>
              <a:rPr lang="en-US" dirty="0" smtClean="0"/>
              <a:t>What do we mean by “true?”</a:t>
            </a:r>
          </a:p>
          <a:p>
            <a:r>
              <a:rPr lang="en-US" dirty="0" smtClean="0"/>
              <a:t>First conference presentation: </a:t>
            </a:r>
            <a:endParaRPr lang="en-US" dirty="0"/>
          </a:p>
        </p:txBody>
      </p:sp>
    </p:spTree>
    <p:extLst>
      <p:ext uri="{BB962C8B-B14F-4D97-AF65-F5344CB8AC3E}">
        <p14:creationId xmlns:p14="http://schemas.microsoft.com/office/powerpoint/2010/main" val="3894824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atin typeface="Arial" charset="0"/>
                <a:ea typeface="ＭＳ Ｐゴシック" charset="0"/>
                <a:cs typeface="ＭＳ Ｐゴシック" charset="0"/>
              </a:rPr>
              <a:t>Problems with System 1</a:t>
            </a:r>
          </a:p>
        </p:txBody>
      </p:sp>
      <p:sp>
        <p:nvSpPr>
          <p:cNvPr id="52226" name="Content Placeholder 3"/>
          <p:cNvSpPr>
            <a:spLocks noGrp="1"/>
          </p:cNvSpPr>
          <p:nvPr>
            <p:ph sz="half" idx="2"/>
          </p:nvPr>
        </p:nvSpPr>
        <p:spPr/>
        <p:txBody>
          <a:bodyPr/>
          <a:lstStyle/>
          <a:p>
            <a:r>
              <a:rPr lang="en-US">
                <a:latin typeface="Arial" charset="0"/>
                <a:ea typeface="ＭＳ Ｐゴシック" charset="0"/>
                <a:cs typeface="ＭＳ Ｐゴシック" charset="0"/>
              </a:rPr>
              <a:t>Sometimes wrong</a:t>
            </a:r>
          </a:p>
          <a:p>
            <a:r>
              <a:rPr lang="en-US">
                <a:latin typeface="Arial" charset="0"/>
                <a:ea typeface="ＭＳ Ｐゴシック" charset="0"/>
                <a:cs typeface="ＭＳ Ｐゴシック" charset="0"/>
              </a:rPr>
              <a:t>Is just as certain when we are wrong as when we are right</a:t>
            </a:r>
          </a:p>
        </p:txBody>
      </p:sp>
      <p:pic>
        <p:nvPicPr>
          <p:cNvPr id="52227" name="Content Placeholder 4"/>
          <p:cNvPicPr>
            <a:picLocks noGrp="1"/>
          </p:cNvPicPr>
          <p:nvPr>
            <p:ph sz="half" idx="1"/>
          </p:nvPr>
        </p:nvPicPr>
        <p:blipFill>
          <a:blip r:embed="rId3">
            <a:extLst>
              <a:ext uri="{28A0092B-C50C-407E-A947-70E740481C1C}">
                <a14:useLocalDpi xmlns:a14="http://schemas.microsoft.com/office/drawing/2010/main" val="0"/>
              </a:ext>
            </a:extLst>
          </a:blip>
          <a:srcRect t="8556" b="8556"/>
          <a:stretch>
            <a:fillRect/>
          </a:stretch>
        </p:blipFill>
        <p:spPr/>
      </p:pic>
    </p:spTree>
    <p:extLst>
      <p:ext uri="{BB962C8B-B14F-4D97-AF65-F5344CB8AC3E}">
        <p14:creationId xmlns:p14="http://schemas.microsoft.com/office/powerpoint/2010/main" val="269681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Arial" charset="0"/>
                <a:ea typeface="ＭＳ Ｐゴシック" charset="0"/>
                <a:cs typeface="ＭＳ Ｐゴシック" charset="0"/>
              </a:rPr>
              <a:t>Characteristics of System 1</a:t>
            </a:r>
          </a:p>
        </p:txBody>
      </p:sp>
      <p:sp>
        <p:nvSpPr>
          <p:cNvPr id="54274" name="Content Placeholder 2"/>
          <p:cNvSpPr>
            <a:spLocks noGrp="1"/>
          </p:cNvSpPr>
          <p:nvPr>
            <p:ph idx="1"/>
          </p:nvPr>
        </p:nvSpPr>
        <p:spPr/>
        <p:txBody>
          <a:bodyPr/>
          <a:lstStyle/>
          <a:p>
            <a:pPr marL="0" indent="0">
              <a:buFontTx/>
              <a:buNone/>
            </a:pPr>
            <a:r>
              <a:rPr lang="en-US">
                <a:latin typeface="Arial" charset="0"/>
                <a:ea typeface="ＭＳ Ｐゴシック" charset="0"/>
                <a:cs typeface="ＭＳ Ｐゴシック" charset="0"/>
              </a:rPr>
              <a:t>1. WYSIATI: What You See Is All There Is</a:t>
            </a:r>
          </a:p>
          <a:p>
            <a:pPr marL="0" indent="0">
              <a:buFontTx/>
              <a:buNone/>
            </a:pPr>
            <a:r>
              <a:rPr lang="en-US">
                <a:latin typeface="Arial" charset="0"/>
                <a:ea typeface="ＭＳ Ｐゴシック" charset="0"/>
                <a:cs typeface="ＭＳ Ｐゴシック" charset="0"/>
              </a:rPr>
              <a:t>2. Substituting an easier question</a:t>
            </a:r>
          </a:p>
          <a:p>
            <a:pPr marL="0" indent="0">
              <a:buFontTx/>
              <a:buNone/>
            </a:pPr>
            <a:r>
              <a:rPr lang="en-US">
                <a:latin typeface="Arial" charset="0"/>
                <a:ea typeface="ＭＳ Ｐゴシック" charset="0"/>
                <a:cs typeface="ＭＳ Ｐゴシック" charset="0"/>
              </a:rPr>
              <a:t>3. Source amnesia.</a:t>
            </a:r>
          </a:p>
          <a:p>
            <a:pPr marL="0" indent="0">
              <a:buFontTx/>
              <a:buNone/>
            </a:pPr>
            <a:r>
              <a:rPr lang="en-US">
                <a:latin typeface="Arial" charset="0"/>
                <a:ea typeface="ＭＳ Ｐゴシック" charset="0"/>
                <a:cs typeface="ＭＳ Ｐゴシック" charset="0"/>
              </a:rPr>
              <a:t>4. Confirmation bias</a:t>
            </a:r>
          </a:p>
          <a:p>
            <a:pPr marL="0" indent="0">
              <a:buFontTx/>
              <a:buNone/>
            </a:pPr>
            <a:r>
              <a:rPr lang="en-US">
                <a:latin typeface="Arial" charset="0"/>
                <a:ea typeface="ＭＳ Ｐゴシック" charset="0"/>
                <a:cs typeface="ＭＳ Ｐゴシック" charset="0"/>
              </a:rPr>
              <a:t>5. Stories, not statistics</a:t>
            </a:r>
          </a:p>
          <a:p>
            <a:pPr marL="0" indent="0">
              <a:buFontTx/>
              <a:buNone/>
            </a:pPr>
            <a:r>
              <a:rPr lang="en-US">
                <a:latin typeface="Arial" charset="0"/>
                <a:ea typeface="ＭＳ Ｐゴシック" charset="0"/>
                <a:cs typeface="ＭＳ Ｐゴシック" charset="0"/>
              </a:rPr>
              <a:t>6. False certainty</a:t>
            </a:r>
          </a:p>
          <a:p>
            <a:pPr marL="0" indent="0">
              <a:buFontTx/>
              <a:buAutoNum type="arabicPeriod"/>
            </a:pPr>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242476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Relationship between System 1 and System 2</a:t>
            </a:r>
            <a:endParaRPr lang="en-US" dirty="0"/>
          </a:p>
        </p:txBody>
      </p:sp>
      <p:sp>
        <p:nvSpPr>
          <p:cNvPr id="56322" name="Content Placeholder 2"/>
          <p:cNvSpPr>
            <a:spLocks noGrp="1"/>
          </p:cNvSpPr>
          <p:nvPr>
            <p:ph idx="1"/>
          </p:nvPr>
        </p:nvSpPr>
        <p:spPr/>
        <p:txBody>
          <a:bodyPr/>
          <a:lstStyle/>
          <a:p>
            <a:r>
              <a:rPr lang="en-US">
                <a:latin typeface="Arial" charset="0"/>
                <a:ea typeface="ＭＳ Ｐゴシック" charset="0"/>
                <a:cs typeface="ＭＳ Ｐゴシック" charset="0"/>
              </a:rPr>
              <a:t>System 1 always processes first, producing perceptions and stories that are sometimes wrong but always subjectively certain</a:t>
            </a:r>
          </a:p>
          <a:p>
            <a:r>
              <a:rPr lang="en-US">
                <a:latin typeface="Arial" charset="0"/>
                <a:ea typeface="ＭＳ Ｐゴシック" charset="0"/>
                <a:cs typeface="ＭＳ Ｐゴシック" charset="0"/>
              </a:rPr>
              <a:t>System 2 sometimes adds doubts and reconsider</a:t>
            </a:r>
          </a:p>
          <a:p>
            <a:r>
              <a:rPr lang="en-US">
                <a:latin typeface="Arial" charset="0"/>
                <a:ea typeface="ＭＳ Ｐゴシック" charset="0"/>
                <a:cs typeface="ＭＳ Ｐゴシック" charset="0"/>
              </a:rPr>
              <a:t>Note temporal order: Certainty </a:t>
            </a:r>
            <a:r>
              <a:rPr lang="en-US" i="1">
                <a:latin typeface="Arial" charset="0"/>
                <a:ea typeface="ＭＳ Ｐゴシック" charset="0"/>
                <a:cs typeface="ＭＳ Ｐゴシック" charset="0"/>
              </a:rPr>
              <a:t>precedes </a:t>
            </a:r>
            <a:r>
              <a:rPr lang="en-US">
                <a:latin typeface="Arial" charset="0"/>
                <a:ea typeface="ＭＳ Ｐゴシック" charset="0"/>
                <a:cs typeface="ＭＳ Ｐゴシック" charset="0"/>
              </a:rPr>
              <a:t>doubt</a:t>
            </a:r>
          </a:p>
        </p:txBody>
      </p:sp>
    </p:spTree>
    <p:extLst>
      <p:ext uri="{BB962C8B-B14F-4D97-AF65-F5344CB8AC3E}">
        <p14:creationId xmlns:p14="http://schemas.microsoft.com/office/powerpoint/2010/main" val="3855894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Scientific Inquiry: Reversing the Temporal Order</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FontTx/>
              <a:buNone/>
              <a:defRPr/>
            </a:pPr>
            <a:r>
              <a:rPr lang="en-US" dirty="0" smtClean="0"/>
              <a:t>Scientific inquiry is a collective process that puts System 2 in charge</a:t>
            </a:r>
          </a:p>
          <a:p>
            <a:pPr>
              <a:defRPr/>
            </a:pPr>
            <a:r>
              <a:rPr lang="en-US" dirty="0" smtClean="0"/>
              <a:t>Assume all knowledge claims are initially uncertain</a:t>
            </a:r>
          </a:p>
          <a:p>
            <a:pPr>
              <a:defRPr/>
            </a:pPr>
            <a:r>
              <a:rPr lang="en-US" dirty="0" smtClean="0"/>
              <a:t>Study and quantify uncertainty (error bars, inferential statistics)</a:t>
            </a:r>
          </a:p>
          <a:p>
            <a:pPr>
              <a:defRPr/>
            </a:pPr>
            <a:r>
              <a:rPr lang="en-US" dirty="0" smtClean="0"/>
              <a:t>Communicate about uncertainty (e.g., by how sources are cited)</a:t>
            </a:r>
          </a:p>
          <a:p>
            <a:pPr>
              <a:defRPr/>
            </a:pPr>
            <a:r>
              <a:rPr lang="en-US" dirty="0" smtClean="0"/>
              <a:t>Follow strategies to reduce uncertainty</a:t>
            </a:r>
          </a:p>
          <a:p>
            <a:pPr lvl="2">
              <a:lnSpc>
                <a:spcPct val="90000"/>
              </a:lnSpc>
              <a:defRPr/>
            </a:pPr>
            <a:r>
              <a:rPr lang="en-US" dirty="0" smtClean="0">
                <a:latin typeface="Arial" charset="0"/>
                <a:ea typeface="ＭＳ Ｐゴシック" charset="0"/>
              </a:rPr>
              <a:t>Giving authority to arguments from evidence rather than individual people</a:t>
            </a:r>
          </a:p>
          <a:p>
            <a:pPr lvl="2">
              <a:lnSpc>
                <a:spcPct val="90000"/>
              </a:lnSpc>
              <a:defRPr/>
            </a:pPr>
            <a:r>
              <a:rPr lang="en-US" dirty="0" smtClean="0">
                <a:latin typeface="Arial" charset="0"/>
                <a:ea typeface="ＭＳ Ｐゴシック" charset="0"/>
              </a:rPr>
              <a:t>Commitment to rigor in research methods</a:t>
            </a:r>
          </a:p>
          <a:p>
            <a:pPr lvl="2">
              <a:lnSpc>
                <a:spcPct val="90000"/>
              </a:lnSpc>
              <a:defRPr/>
            </a:pPr>
            <a:r>
              <a:rPr lang="en-US" dirty="0" smtClean="0">
                <a:latin typeface="Arial" charset="0"/>
                <a:ea typeface="ＭＳ Ｐゴシック" charset="0"/>
              </a:rPr>
              <a:t>Collective validation through consensus of scientific communities (peer review)</a:t>
            </a:r>
          </a:p>
          <a:p>
            <a:pPr lvl="2">
              <a:lnSpc>
                <a:spcPct val="90000"/>
              </a:lnSpc>
              <a:defRPr/>
            </a:pPr>
            <a:r>
              <a:rPr lang="en-US" dirty="0" smtClean="0">
                <a:latin typeface="Arial" charset="0"/>
                <a:ea typeface="ＭＳ Ｐゴシック" charset="0"/>
              </a:rPr>
              <a:t>Identifying sources for knowledge claims</a:t>
            </a:r>
          </a:p>
        </p:txBody>
      </p:sp>
    </p:spTree>
    <p:extLst>
      <p:ext uri="{BB962C8B-B14F-4D97-AF65-F5344CB8AC3E}">
        <p14:creationId xmlns:p14="http://schemas.microsoft.com/office/powerpoint/2010/main" val="361487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Science education has never been as important as it is today.</a:t>
            </a:r>
          </a:p>
          <a:p>
            <a:r>
              <a:rPr lang="en-US" dirty="0" smtClean="0"/>
              <a:t>We need to mount a national response to an existential threat: climate change</a:t>
            </a:r>
          </a:p>
          <a:p>
            <a:r>
              <a:rPr lang="en-US" dirty="0" smtClean="0"/>
              <a:t>Scientific literacy can play a key role in that response</a:t>
            </a:r>
          </a:p>
          <a:p>
            <a:r>
              <a:rPr lang="en-US" dirty="0" smtClean="0"/>
              <a:t>We have conceptual tools that we didn’t have at the start of </a:t>
            </a:r>
            <a:r>
              <a:rPr lang="en-US" smtClean="0"/>
              <a:t>my career</a:t>
            </a:r>
            <a:endParaRPr lang="en-US" dirty="0" smtClean="0"/>
          </a:p>
          <a:p>
            <a:endParaRPr lang="en-US" dirty="0"/>
          </a:p>
        </p:txBody>
      </p:sp>
    </p:spTree>
    <p:extLst>
      <p:ext uri="{BB962C8B-B14F-4D97-AF65-F5344CB8AC3E}">
        <p14:creationId xmlns:p14="http://schemas.microsoft.com/office/powerpoint/2010/main" val="143982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Conference Presentation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Anderson, C.W.  (1979, April).  The evolution controversy: Is science a religion?  Paper presented at the annual meeting of the National Association for Research in Science Teaching, Atlanta, GA.</a:t>
            </a:r>
            <a:r>
              <a:rPr lang="en-US" dirty="0" smtClean="0">
                <a:effectLst/>
              </a:rPr>
              <a:t> </a:t>
            </a:r>
          </a:p>
          <a:p>
            <a:r>
              <a:rPr lang="en-US" dirty="0" smtClean="0"/>
              <a:t>I </a:t>
            </a:r>
            <a:r>
              <a:rPr lang="en-US" i="1" dirty="0" smtClean="0"/>
              <a:t>know </a:t>
            </a:r>
            <a:r>
              <a:rPr lang="en-US" dirty="0" smtClean="0"/>
              <a:t>that I am right about evolution.</a:t>
            </a:r>
          </a:p>
          <a:p>
            <a:r>
              <a:rPr lang="en-US" dirty="0" smtClean="0"/>
              <a:t>Creationists </a:t>
            </a:r>
            <a:r>
              <a:rPr lang="en-US" i="1" dirty="0" smtClean="0"/>
              <a:t>know </a:t>
            </a:r>
            <a:r>
              <a:rPr lang="en-US" dirty="0" smtClean="0"/>
              <a:t>that they are </a:t>
            </a:r>
            <a:r>
              <a:rPr lang="en-US" dirty="0" smtClean="0"/>
              <a:t>right.</a:t>
            </a:r>
            <a:endParaRPr lang="en-US" dirty="0" smtClean="0"/>
          </a:p>
          <a:p>
            <a:r>
              <a:rPr lang="en-US" dirty="0" smtClean="0"/>
              <a:t>On what basis can we privilege one person’s certainty over another’s?</a:t>
            </a:r>
            <a:endParaRPr lang="en-US" dirty="0"/>
          </a:p>
        </p:txBody>
      </p:sp>
    </p:spTree>
    <p:extLst>
      <p:ext uri="{BB962C8B-B14F-4D97-AF65-F5344CB8AC3E}">
        <p14:creationId xmlns:p14="http://schemas.microsoft.com/office/powerpoint/2010/main" val="189621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T. &amp; </a:t>
            </a:r>
            <a:r>
              <a:rPr lang="en-US" dirty="0" err="1" smtClean="0"/>
              <a:t>Brophy</a:t>
            </a:r>
            <a:r>
              <a:rPr lang="en-US" dirty="0" smtClean="0"/>
              <a:t>, J. </a:t>
            </a:r>
            <a:r>
              <a:rPr lang="en-US" i="1" dirty="0" smtClean="0"/>
              <a:t>Looking in Classrooms</a:t>
            </a:r>
            <a:endParaRPr lang="en-US" i="1" dirty="0"/>
          </a:p>
        </p:txBody>
      </p:sp>
      <p:sp>
        <p:nvSpPr>
          <p:cNvPr id="3" name="Content Placeholder 2"/>
          <p:cNvSpPr>
            <a:spLocks noGrp="1"/>
          </p:cNvSpPr>
          <p:nvPr>
            <p:ph idx="1"/>
          </p:nvPr>
        </p:nvSpPr>
        <p:spPr/>
        <p:txBody>
          <a:bodyPr/>
          <a:lstStyle/>
          <a:p>
            <a:r>
              <a:rPr lang="en-US" dirty="0" smtClean="0">
                <a:effectLst/>
              </a:rPr>
              <a:t>What works in classroom teaching? </a:t>
            </a:r>
          </a:p>
          <a:p>
            <a:r>
              <a:rPr lang="en-US" dirty="0" smtClean="0"/>
              <a:t>How can we help students learn with understanding?</a:t>
            </a:r>
          </a:p>
          <a:p>
            <a:r>
              <a:rPr lang="en-US" dirty="0" smtClean="0"/>
              <a:t>Where does science content fit in?</a:t>
            </a:r>
          </a:p>
          <a:p>
            <a:r>
              <a:rPr lang="en-US" dirty="0" smtClean="0"/>
              <a:t>Dissertation: observational study of science classrooms</a:t>
            </a:r>
            <a:endParaRPr lang="en-US" dirty="0"/>
          </a:p>
        </p:txBody>
      </p:sp>
    </p:spTree>
    <p:extLst>
      <p:ext uri="{BB962C8B-B14F-4D97-AF65-F5344CB8AC3E}">
        <p14:creationId xmlns:p14="http://schemas.microsoft.com/office/powerpoint/2010/main" val="264727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MSU</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Mayr</a:t>
            </a:r>
            <a:r>
              <a:rPr lang="en-US" dirty="0" smtClean="0"/>
              <a:t>, E.  (1982). </a:t>
            </a:r>
            <a:r>
              <a:rPr lang="en-US" i="1" dirty="0" smtClean="0"/>
              <a:t>The growth of biological thought.</a:t>
            </a:r>
            <a:r>
              <a:rPr lang="en-US" dirty="0" smtClean="0"/>
              <a:t>  Cambridge, MA: Belknap</a:t>
            </a:r>
          </a:p>
          <a:p>
            <a:pPr marL="0" indent="0">
              <a:buNone/>
            </a:pPr>
            <a:r>
              <a:rPr lang="en-US" dirty="0" err="1" smtClean="0"/>
              <a:t>Toulmin</a:t>
            </a:r>
            <a:r>
              <a:rPr lang="en-US" dirty="0"/>
              <a:t>, S.  (1961).</a:t>
            </a:r>
            <a:r>
              <a:rPr lang="en-US" i="1" dirty="0"/>
              <a:t> Foresight and understanding.</a:t>
            </a:r>
            <a:r>
              <a:rPr lang="en-US" dirty="0"/>
              <a:t>  Great Britain: The Anchor Press, Ltd.</a:t>
            </a:r>
          </a:p>
          <a:p>
            <a:pPr marL="0" indent="0">
              <a:buNone/>
            </a:pPr>
            <a:r>
              <a:rPr lang="en-US" dirty="0" err="1"/>
              <a:t>Toulmin</a:t>
            </a:r>
            <a:r>
              <a:rPr lang="en-US" dirty="0"/>
              <a:t>, S.  (1972). </a:t>
            </a:r>
            <a:r>
              <a:rPr lang="en-US" i="1" dirty="0"/>
              <a:t>Human understanding.  </a:t>
            </a:r>
            <a:r>
              <a:rPr lang="en-US" dirty="0"/>
              <a:t>Princeton, NJ:  Princeton University Press</a:t>
            </a:r>
            <a:r>
              <a:rPr lang="en-US" dirty="0" smtClean="0"/>
              <a:t>.</a:t>
            </a:r>
          </a:p>
          <a:p>
            <a:r>
              <a:rPr lang="en-US" dirty="0" smtClean="0"/>
              <a:t>History of science as evolution of “intellectual ecologies”</a:t>
            </a:r>
          </a:p>
          <a:p>
            <a:r>
              <a:rPr lang="en-US" dirty="0" smtClean="0"/>
              <a:t>Utility rather than truth as a basis for privileging particular knowledge and practices.</a:t>
            </a:r>
          </a:p>
          <a:p>
            <a:endParaRPr lang="en-US" dirty="0"/>
          </a:p>
          <a:p>
            <a:endParaRPr lang="en-US" dirty="0"/>
          </a:p>
        </p:txBody>
      </p:sp>
    </p:spTree>
    <p:extLst>
      <p:ext uri="{BB962C8B-B14F-4D97-AF65-F5344CB8AC3E}">
        <p14:creationId xmlns:p14="http://schemas.microsoft.com/office/powerpoint/2010/main" val="210208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Change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Eric McWilliams and Mary Budd Rowe: RISE PI meeting, Carnegie Mellon University, 1980.</a:t>
            </a:r>
          </a:p>
          <a:p>
            <a:pPr marL="0" indent="0">
              <a:buNone/>
            </a:pPr>
            <a:r>
              <a:rPr lang="en-US" dirty="0" smtClean="0"/>
              <a:t>Posner, J., Strike, K., </a:t>
            </a:r>
            <a:r>
              <a:rPr lang="en-US" dirty="0" err="1" smtClean="0"/>
              <a:t>Hewson</a:t>
            </a:r>
            <a:r>
              <a:rPr lang="en-US" dirty="0" smtClean="0"/>
              <a:t>, P., &amp; </a:t>
            </a:r>
            <a:r>
              <a:rPr lang="en-US" dirty="0" err="1" smtClean="0"/>
              <a:t>Gertzog</a:t>
            </a:r>
            <a:r>
              <a:rPr lang="en-US" dirty="0" smtClean="0"/>
              <a:t>, W.  (1982). Accommodation of a scientific conception:  Toward a theory of conceptual change.  Science Education, 66, 211-227.</a:t>
            </a:r>
          </a:p>
          <a:p>
            <a:r>
              <a:rPr lang="en-US" dirty="0" smtClean="0"/>
              <a:t>We can study what students say in ways similar to how we study what professors say.</a:t>
            </a:r>
          </a:p>
          <a:p>
            <a:r>
              <a:rPr lang="en-US" dirty="0" smtClean="0"/>
              <a:t>I can do this!  </a:t>
            </a:r>
          </a:p>
          <a:p>
            <a:endParaRPr lang="en-US" dirty="0"/>
          </a:p>
        </p:txBody>
      </p:sp>
    </p:spTree>
    <p:extLst>
      <p:ext uri="{BB962C8B-B14F-4D97-AF65-F5344CB8AC3E}">
        <p14:creationId xmlns:p14="http://schemas.microsoft.com/office/powerpoint/2010/main" val="11563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Adapted from </a:t>
            </a:r>
            <a:r>
              <a:rPr lang="en-US" u="sng"/>
              <a:t>Transparencies on Light: Teachers</a:t>
            </a:r>
            <a:r>
              <a:rPr lang="ja-JP" altLang="en-US" u="sng">
                <a:latin typeface="Arial"/>
              </a:rPr>
              <a:t>’</a:t>
            </a:r>
            <a:r>
              <a:rPr lang="en-US" u="sng"/>
              <a:t> Manual</a:t>
            </a:r>
            <a:r>
              <a:rPr lang="en-US"/>
              <a:t>.  1983.  Anderson, Charles W. &amp; Edward L. Smith.</a:t>
            </a:r>
          </a:p>
          <a:p>
            <a:r>
              <a:rPr lang="en-US"/>
              <a:t> The Institute for Research on Teaching, Michigan State University, East Lansing, MI.</a:t>
            </a:r>
          </a:p>
        </p:txBody>
      </p:sp>
      <p:pic>
        <p:nvPicPr>
          <p:cNvPr id="2056" name="Picture 8" descr="na00716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81000"/>
            <a:ext cx="2974975" cy="46482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j013503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286000"/>
            <a:ext cx="1109663" cy="2481263"/>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j031955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488" y="0"/>
            <a:ext cx="2576512" cy="2578100"/>
          </a:xfrm>
          <a:prstGeom prst="rect">
            <a:avLst/>
          </a:prstGeom>
          <a:noFill/>
          <a:extLst>
            <a:ext uri="{909E8E84-426E-40dd-AFC4-6F175D3DCCD1}">
              <a14:hiddenFill xmlns:a14="http://schemas.microsoft.com/office/drawing/2010/main">
                <a:solidFill>
                  <a:srgbClr val="FFFFFF"/>
                </a:solidFill>
              </a14:hiddenFill>
            </a:ext>
          </a:extLst>
        </p:spPr>
      </p:pic>
      <p:sp>
        <p:nvSpPr>
          <p:cNvPr id="2060" name="Text Box 12"/>
          <p:cNvSpPr txBox="1">
            <a:spLocks noChangeArrowheads="1"/>
          </p:cNvSpPr>
          <p:nvPr/>
        </p:nvSpPr>
        <p:spPr bwMode="auto">
          <a:xfrm>
            <a:off x="762000" y="51054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t>Light from the sun helps the girl to see the tree.  How does it do this?</a:t>
            </a:r>
          </a:p>
        </p:txBody>
      </p:sp>
    </p:spTree>
    <p:extLst>
      <p:ext uri="{BB962C8B-B14F-4D97-AF65-F5344CB8AC3E}">
        <p14:creationId xmlns:p14="http://schemas.microsoft.com/office/powerpoint/2010/main" val="30518566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0"/>
          </p:nvPr>
        </p:nvSpPr>
        <p:spPr/>
        <p:txBody>
          <a:bodyPr/>
          <a:lstStyle/>
          <a:p>
            <a:r>
              <a:rPr lang="en-US"/>
              <a:t>Adapted from </a:t>
            </a:r>
            <a:r>
              <a:rPr lang="en-US" u="sng"/>
              <a:t>Transparencies on Light: Teachers</a:t>
            </a:r>
            <a:r>
              <a:rPr lang="ja-JP" altLang="en-US" u="sng">
                <a:latin typeface="Arial"/>
              </a:rPr>
              <a:t>’</a:t>
            </a:r>
            <a:r>
              <a:rPr lang="en-US" u="sng"/>
              <a:t> Manual</a:t>
            </a:r>
            <a:r>
              <a:rPr lang="en-US"/>
              <a:t>.  1983.  Anderson, Charles W. &amp; Edward L. Smith.</a:t>
            </a:r>
          </a:p>
          <a:p>
            <a:r>
              <a:rPr lang="en-US"/>
              <a:t> The Institute for Research on Teaching, Michigan State University, East Lansing, MI.</a:t>
            </a:r>
          </a:p>
        </p:txBody>
      </p:sp>
      <p:pic>
        <p:nvPicPr>
          <p:cNvPr id="3074" name="Picture 2" descr="na00716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81000"/>
            <a:ext cx="2974975" cy="4648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j013503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1109663" cy="248126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j031955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488" y="0"/>
            <a:ext cx="2576512" cy="25781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p:cNvSpPr txBox="1">
            <a:spLocks noChangeArrowheads="1"/>
          </p:cNvSpPr>
          <p:nvPr/>
        </p:nvSpPr>
        <p:spPr bwMode="auto">
          <a:xfrm>
            <a:off x="762000" y="5105400"/>
            <a:ext cx="7848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t>Some of the light bounces (is reflected) off the tree and goes to the girl</a:t>
            </a:r>
            <a:r>
              <a:rPr lang="ja-JP" altLang="en-US" sz="3200">
                <a:latin typeface="Arial"/>
              </a:rPr>
              <a:t>’</a:t>
            </a:r>
            <a:r>
              <a:rPr lang="en-US" sz="3200"/>
              <a:t>s eyes.</a:t>
            </a:r>
          </a:p>
        </p:txBody>
      </p:sp>
      <p:sp>
        <p:nvSpPr>
          <p:cNvPr id="3078" name="Line 6"/>
          <p:cNvSpPr>
            <a:spLocks noChangeShapeType="1"/>
          </p:cNvSpPr>
          <p:nvPr/>
        </p:nvSpPr>
        <p:spPr bwMode="auto">
          <a:xfrm flipH="1">
            <a:off x="3429000" y="914400"/>
            <a:ext cx="3657600" cy="4572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9" name="Line 7"/>
          <p:cNvSpPr>
            <a:spLocks noChangeShapeType="1"/>
          </p:cNvSpPr>
          <p:nvPr/>
        </p:nvSpPr>
        <p:spPr bwMode="auto">
          <a:xfrm flipV="1">
            <a:off x="3657600" y="381000"/>
            <a:ext cx="685800" cy="8382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0" name="Line 8"/>
          <p:cNvSpPr>
            <a:spLocks noChangeShapeType="1"/>
          </p:cNvSpPr>
          <p:nvPr/>
        </p:nvSpPr>
        <p:spPr bwMode="auto">
          <a:xfrm flipH="1">
            <a:off x="3962400" y="1524000"/>
            <a:ext cx="2895600" cy="5334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1" name="Line 9"/>
          <p:cNvSpPr>
            <a:spLocks noChangeShapeType="1"/>
          </p:cNvSpPr>
          <p:nvPr/>
        </p:nvSpPr>
        <p:spPr bwMode="auto">
          <a:xfrm flipH="1" flipV="1">
            <a:off x="3505200" y="457200"/>
            <a:ext cx="76200" cy="8382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3" name="Line 11"/>
          <p:cNvSpPr>
            <a:spLocks noChangeShapeType="1"/>
          </p:cNvSpPr>
          <p:nvPr/>
        </p:nvSpPr>
        <p:spPr bwMode="auto">
          <a:xfrm flipV="1">
            <a:off x="3962400" y="1524000"/>
            <a:ext cx="152400" cy="5334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5" name="Line 13"/>
          <p:cNvSpPr>
            <a:spLocks noChangeShapeType="1"/>
          </p:cNvSpPr>
          <p:nvPr/>
        </p:nvSpPr>
        <p:spPr bwMode="auto">
          <a:xfrm>
            <a:off x="3962400" y="2057400"/>
            <a:ext cx="2819400" cy="10668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6" name="Line 14"/>
          <p:cNvSpPr>
            <a:spLocks noChangeShapeType="1"/>
          </p:cNvSpPr>
          <p:nvPr/>
        </p:nvSpPr>
        <p:spPr bwMode="auto">
          <a:xfrm>
            <a:off x="3733800" y="2590800"/>
            <a:ext cx="2971800" cy="6858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7" name="Line 15"/>
          <p:cNvSpPr>
            <a:spLocks noChangeShapeType="1"/>
          </p:cNvSpPr>
          <p:nvPr/>
        </p:nvSpPr>
        <p:spPr bwMode="auto">
          <a:xfrm>
            <a:off x="3505200" y="3048000"/>
            <a:ext cx="3200400" cy="3048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8" name="Line 16"/>
          <p:cNvSpPr>
            <a:spLocks noChangeShapeType="1"/>
          </p:cNvSpPr>
          <p:nvPr/>
        </p:nvSpPr>
        <p:spPr bwMode="auto">
          <a:xfrm flipH="1">
            <a:off x="3733800" y="1828800"/>
            <a:ext cx="3429000" cy="6858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89" name="Line 17"/>
          <p:cNvSpPr>
            <a:spLocks noChangeShapeType="1"/>
          </p:cNvSpPr>
          <p:nvPr/>
        </p:nvSpPr>
        <p:spPr bwMode="auto">
          <a:xfrm flipH="1">
            <a:off x="3581400" y="2133600"/>
            <a:ext cx="3962400" cy="8382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10736964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Bishop, B.A., &amp; Anderson, C.W.  (1990).  Student conceptions of natural selection and its role in evolution.  </a:t>
            </a:r>
            <a:r>
              <a:rPr lang="en-US" sz="2400" i="1" dirty="0"/>
              <a:t>Journal of Research in Science Teaching.  27(5)</a:t>
            </a:r>
            <a:r>
              <a:rPr lang="en-US" sz="2400" dirty="0"/>
              <a:t>, 415‑427</a:t>
            </a:r>
            <a:r>
              <a:rPr lang="en-US" sz="2400" dirty="0" smtClean="0">
                <a:effectLst/>
              </a:rPr>
              <a:t> </a:t>
            </a:r>
            <a:endParaRPr lang="en-US" sz="2400" dirty="0"/>
          </a:p>
        </p:txBody>
      </p:sp>
      <p:pic>
        <p:nvPicPr>
          <p:cNvPr id="4" name="Content Placeholder 3"/>
          <p:cNvPicPr>
            <a:picLocks noGrp="1" noChangeAspect="1"/>
          </p:cNvPicPr>
          <p:nvPr>
            <p:ph idx="1"/>
          </p:nvPr>
        </p:nvPicPr>
        <p:blipFill>
          <a:blip r:embed="rId2"/>
          <a:srcRect l="-18781" r="-18781"/>
          <a:stretch>
            <a:fillRect/>
          </a:stretch>
        </p:blipFill>
        <p:spPr>
          <a:xfrm>
            <a:off x="457200" y="1600200"/>
            <a:ext cx="8229600" cy="4525963"/>
          </a:xfrm>
        </p:spPr>
      </p:pic>
    </p:spTree>
    <p:extLst>
      <p:ext uri="{BB962C8B-B14F-4D97-AF65-F5344CB8AC3E}">
        <p14:creationId xmlns:p14="http://schemas.microsoft.com/office/powerpoint/2010/main" val="1661478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TotalTime>
  <Words>1801</Words>
  <Application>Microsoft Macintosh PowerPoint</Application>
  <PresentationFormat>On-screen Show (4:3)</PresentationFormat>
  <Paragraphs>133</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Some Good Books I Can Recommend</vt:lpstr>
      <vt:lpstr>Kuhn, T.  (1962). The structure of scientific revolutions</vt:lpstr>
      <vt:lpstr>First Conference Presentation</vt:lpstr>
      <vt:lpstr>Good, T. &amp; Brophy, J. Looking in Classrooms</vt:lpstr>
      <vt:lpstr>Reading at MSU</vt:lpstr>
      <vt:lpstr>Conceptual Change</vt:lpstr>
      <vt:lpstr>PowerPoint Presentation</vt:lpstr>
      <vt:lpstr>PowerPoint Presentation</vt:lpstr>
      <vt:lpstr>Bishop, B.A., &amp; Anderson, C.W.  (1990).  Student conceptions of natural selection and its role in evolution.  Journal of Research in Science Teaching.  27(5), 415‑427 </vt:lpstr>
      <vt:lpstr>Last Conceptual Change Article</vt:lpstr>
      <vt:lpstr>Social and Experiential Learning</vt:lpstr>
      <vt:lpstr>Michigan Essential Goals and Objectives for Science Education (1991)</vt:lpstr>
      <vt:lpstr>Heath, S. B.  (1983). Ways with words:  Language, life, and work in communities and classrooms.</vt:lpstr>
      <vt:lpstr>Language, Identity, and Learning</vt:lpstr>
      <vt:lpstr>Some New Ideas</vt:lpstr>
      <vt:lpstr>Pinker, S.  (2007). The stuff of thought: Language as a window into human nature</vt:lpstr>
      <vt:lpstr>Contrasts between Force-dynamic and Scientific Discourse (Pinker, Talmy)</vt:lpstr>
      <vt:lpstr>Daniel Kahneman, Thinking Fast and Slow: The Psychology of False Certainty</vt:lpstr>
      <vt:lpstr>Advantages of System 1</vt:lpstr>
      <vt:lpstr>Problems with System 1</vt:lpstr>
      <vt:lpstr>Characteristics of System 1</vt:lpstr>
      <vt:lpstr>Relationship between System 1 and System 2</vt:lpstr>
      <vt:lpstr>Scientific Inquiry: Reversing the Temporal Order</vt:lpstr>
      <vt:lpstr>Where are we now?</vt:lpstr>
    </vt:vector>
  </TitlesOfParts>
  <Company>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Anderson</dc:creator>
  <cp:lastModifiedBy>Andy Anderson</cp:lastModifiedBy>
  <cp:revision>14</cp:revision>
  <dcterms:created xsi:type="dcterms:W3CDTF">2013-04-09T09:29:10Z</dcterms:created>
  <dcterms:modified xsi:type="dcterms:W3CDTF">2013-04-14T11:50:25Z</dcterms:modified>
</cp:coreProperties>
</file>